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8"/>
  </p:notesMasterIdLst>
  <p:sldIdLst>
    <p:sldId id="385" r:id="rId3"/>
    <p:sldId id="386" r:id="rId4"/>
    <p:sldId id="362" r:id="rId5"/>
    <p:sldId id="367" r:id="rId6"/>
    <p:sldId id="381" r:id="rId7"/>
    <p:sldId id="405" r:id="rId8"/>
    <p:sldId id="387" r:id="rId9"/>
    <p:sldId id="393" r:id="rId10"/>
    <p:sldId id="406" r:id="rId11"/>
    <p:sldId id="394" r:id="rId12"/>
    <p:sldId id="395" r:id="rId13"/>
    <p:sldId id="389" r:id="rId14"/>
    <p:sldId id="351" r:id="rId15"/>
    <p:sldId id="391" r:id="rId16"/>
    <p:sldId id="388" r:id="rId17"/>
    <p:sldId id="382" r:id="rId18"/>
    <p:sldId id="392" r:id="rId19"/>
    <p:sldId id="396" r:id="rId20"/>
    <p:sldId id="397" r:id="rId21"/>
    <p:sldId id="400" r:id="rId22"/>
    <p:sldId id="399" r:id="rId23"/>
    <p:sldId id="404" r:id="rId24"/>
    <p:sldId id="402" r:id="rId25"/>
    <p:sldId id="403" r:id="rId26"/>
    <p:sldId id="355" r:id="rId27"/>
    <p:sldId id="383" r:id="rId28"/>
    <p:sldId id="407" r:id="rId29"/>
    <p:sldId id="398" r:id="rId30"/>
    <p:sldId id="380" r:id="rId31"/>
    <p:sldId id="288" r:id="rId32"/>
    <p:sldId id="346" r:id="rId33"/>
    <p:sldId id="376" r:id="rId34"/>
    <p:sldId id="377" r:id="rId35"/>
    <p:sldId id="375" r:id="rId36"/>
    <p:sldId id="378" r:id="rId37"/>
  </p:sldIdLst>
  <p:sldSz cx="9144000" cy="6858000" type="screen4x3"/>
  <p:notesSz cx="6858000" cy="9144000"/>
  <p:embeddedFontLst>
    <p:embeddedFont>
      <p:font typeface="HP001" pitchFamily="34" charset="0"/>
      <p:regular r:id="rId39"/>
      <p:bold r:id="rId40"/>
    </p:embeddedFont>
    <p:embeddedFont>
      <p:font typeface="HP001 4H Normal" pitchFamily="34" charset="0"/>
      <p:regular r:id="rId41"/>
    </p:embeddedFont>
    <p:embeddedFont>
      <p:font typeface=".VnAristote" pitchFamily="34" charset="0"/>
      <p:regular r:id="rId42"/>
    </p:embeddedFont>
    <p:embeddedFont>
      <p:font typeface="Comic Sans MS" pitchFamily="66" charset="0"/>
      <p:regular r:id="rId43"/>
      <p:bold r:id="rId44"/>
    </p:embeddedFont>
    <p:embeddedFont>
      <p:font typeface=".VnUniverse" pitchFamily="34" charset="0"/>
      <p:regular r:id="rId45"/>
    </p:embeddedFon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.VnAvant" pitchFamily="34" charset="0"/>
      <p:regular r:id="rId50"/>
      <p:bold r:id="rId51"/>
      <p:italic r:id="rId52"/>
      <p:boldItalic r:id="rId53"/>
    </p:embeddedFont>
  </p:embeddedFontLst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CCECFF"/>
    <a:srgbClr val="009900"/>
    <a:srgbClr val="FF9933"/>
    <a:srgbClr val="FFCC00"/>
    <a:srgbClr val="993366"/>
    <a:srgbClr val="008000"/>
    <a:srgbClr val="000099"/>
    <a:srgbClr val="00CC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69" d="100"/>
          <a:sy n="69" d="100"/>
        </p:scale>
        <p:origin x="-9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3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03/08/2020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Animations/3D/Holidays/Christmas/wreath_123798.html" TargetMode="External"/><Relationship Id="rId13" Type="http://schemas.openxmlformats.org/officeDocument/2006/relationships/image" Target="../media/image21.jpeg"/><Relationship Id="rId3" Type="http://schemas.openxmlformats.org/officeDocument/2006/relationships/audio" Target="../media/media2.mp3"/><Relationship Id="rId7" Type="http://schemas.openxmlformats.org/officeDocument/2006/relationships/image" Target="../media/image17.png"/><Relationship Id="rId12" Type="http://schemas.openxmlformats.org/officeDocument/2006/relationships/image" Target="../media/image20.gi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openxmlformats.org/officeDocument/2006/relationships/image" Target="../media/image19.jpeg"/><Relationship Id="rId5" Type="http://schemas.openxmlformats.org/officeDocument/2006/relationships/image" Target="../media/image15.png"/><Relationship Id="rId10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8.gif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4.png"/><Relationship Id="rId12" Type="http://schemas.openxmlformats.org/officeDocument/2006/relationships/image" Target="../media/image3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3.png"/><Relationship Id="rId11" Type="http://schemas.openxmlformats.org/officeDocument/2006/relationships/image" Target="../media/image37.png"/><Relationship Id="rId5" Type="http://schemas.openxmlformats.org/officeDocument/2006/relationships/image" Target="../media/image42.png"/><Relationship Id="rId10" Type="http://schemas.openxmlformats.org/officeDocument/2006/relationships/image" Target="../media/image3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slide" Target="slide3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33.xml"/><Relationship Id="rId4" Type="http://schemas.openxmlformats.org/officeDocument/2006/relationships/slide" Target="slide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4513" y="814467"/>
            <a:ext cx="771232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Chào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mừng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các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thầy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cô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về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dự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giờ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lớp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1 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77923" y="4955772"/>
            <a:ext cx="10371358" cy="702766"/>
            <a:chOff x="-1268573" y="1187099"/>
            <a:chExt cx="10371358" cy="702766"/>
          </a:xfrm>
        </p:grpSpPr>
        <p:sp>
          <p:nvSpPr>
            <p:cNvPr id="10" name="Cloud 9"/>
            <p:cNvSpPr/>
            <p:nvPr/>
          </p:nvSpPr>
          <p:spPr>
            <a:xfrm>
              <a:off x="4841935" y="1187099"/>
              <a:ext cx="4260850" cy="702766"/>
            </a:xfrm>
            <a:prstGeom prst="cloud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endParaRPr lang="en-US" sz="2400" b="1">
                <a:solidFill>
                  <a:srgbClr val="9900CC"/>
                </a:solidFill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2052" name="TextBox 10"/>
            <p:cNvSpPr txBox="1">
              <a:spLocks noChangeArrowheads="1"/>
            </p:cNvSpPr>
            <p:nvPr/>
          </p:nvSpPr>
          <p:spPr bwMode="auto">
            <a:xfrm>
              <a:off x="-1268573" y="1292780"/>
              <a:ext cx="4343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eaLnBrk="1" hangingPunct="1">
                <a:defRPr sz="2400" b="1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en-US">
                  <a:solidFill>
                    <a:srgbClr val="9900CC"/>
                  </a:solidFill>
                </a:rPr>
                <a:t>   </a:t>
              </a:r>
              <a:r>
                <a:rPr lang="en-US" smtClean="0">
                  <a:solidFill>
                    <a:srgbClr val="6600CC"/>
                  </a:solidFill>
                </a:rPr>
                <a:t>Giáo </a:t>
              </a:r>
              <a:r>
                <a:rPr lang="en-US">
                  <a:solidFill>
                    <a:srgbClr val="6600CC"/>
                  </a:solidFill>
                </a:rPr>
                <a:t>viên : Đỗ Hoàng Mai</a:t>
              </a:r>
            </a:p>
          </p:txBody>
        </p:sp>
      </p:grpSp>
      <p:sp>
        <p:nvSpPr>
          <p:cNvPr id="2064" name="TextBox 10"/>
          <p:cNvSpPr txBox="1">
            <a:spLocks noChangeArrowheads="1"/>
          </p:cNvSpPr>
          <p:nvPr/>
        </p:nvSpPr>
        <p:spPr bwMode="auto">
          <a:xfrm>
            <a:off x="2635045" y="3622247"/>
            <a:ext cx="434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FF000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34" name="TextBox 10"/>
          <p:cNvSpPr txBox="1">
            <a:spLocks noChangeArrowheads="1"/>
          </p:cNvSpPr>
          <p:nvPr/>
        </p:nvSpPr>
        <p:spPr bwMode="auto">
          <a:xfrm>
            <a:off x="1326305" y="5153528"/>
            <a:ext cx="705623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 smtClean="0">
                <a:solidFill>
                  <a:srgbClr val="9900CC"/>
                </a:solidFill>
                <a:latin typeface="Comic Sans MS" pitchFamily="66" charset="0"/>
              </a:rPr>
              <a:t>      </a:t>
            </a:r>
          </a:p>
          <a:p>
            <a:pPr eaLnBrk="1" hangingPunct="1"/>
            <a:r>
              <a:rPr lang="en-US" sz="2400" b="1" smtClean="0">
                <a:solidFill>
                  <a:srgbClr val="6600CC"/>
                </a:solidFill>
                <a:latin typeface="Comic Sans MS" pitchFamily="66" charset="0"/>
              </a:rPr>
              <a:t>Trường</a:t>
            </a:r>
            <a:r>
              <a:rPr lang="en-US" sz="2400" b="1">
                <a:solidFill>
                  <a:srgbClr val="6600CC"/>
                </a:solidFill>
                <a:latin typeface="Comic Sans MS" pitchFamily="66" charset="0"/>
              </a:rPr>
              <a:t>: TH Nông </a:t>
            </a:r>
            <a:r>
              <a:rPr lang="en-US" sz="2400" b="1" smtClean="0">
                <a:solidFill>
                  <a:srgbClr val="6600CC"/>
                </a:solidFill>
                <a:latin typeface="Comic Sans MS" pitchFamily="66" charset="0"/>
              </a:rPr>
              <a:t>Nghiệp (Gia Lâm,Hà Nội)</a:t>
            </a:r>
            <a:endParaRPr lang="en-US" sz="2400" b="1">
              <a:solidFill>
                <a:srgbClr val="6600CC"/>
              </a:solidFill>
              <a:latin typeface="Comic Sans MS" pitchFamily="66" charset="0"/>
            </a:endParaRPr>
          </a:p>
        </p:txBody>
      </p:sp>
      <p:sp>
        <p:nvSpPr>
          <p:cNvPr id="36" name="TextBox 10"/>
          <p:cNvSpPr txBox="1">
            <a:spLocks noChangeArrowheads="1"/>
          </p:cNvSpPr>
          <p:nvPr/>
        </p:nvSpPr>
        <p:spPr bwMode="auto">
          <a:xfrm rot="21538331">
            <a:off x="1230366" y="4630736"/>
            <a:ext cx="434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6600CC"/>
                </a:solidFill>
                <a:latin typeface="Comic Sans MS" pitchFamily="66" charset="0"/>
              </a:rPr>
              <a:t> Môn</a:t>
            </a:r>
            <a:r>
              <a:rPr lang="en-US" sz="2400" b="1">
                <a:solidFill>
                  <a:srgbClr val="6600CC"/>
                </a:solidFill>
                <a:latin typeface="Comic Sans MS" pitchFamily="66" charset="0"/>
              </a:rPr>
              <a:t>: </a:t>
            </a:r>
            <a:r>
              <a:rPr lang="en-US" sz="2400" b="1" smtClean="0">
                <a:solidFill>
                  <a:srgbClr val="6600CC"/>
                </a:solidFill>
                <a:latin typeface="Comic Sans MS" pitchFamily="66" charset="0"/>
              </a:rPr>
              <a:t>Tiếng Việt</a:t>
            </a:r>
            <a:endParaRPr lang="en-US" sz="2400" b="1">
              <a:solidFill>
                <a:srgbClr val="6600CC"/>
              </a:solidFill>
              <a:latin typeface="Comic Sans MS" pitchFamily="66" charset="0"/>
            </a:endParaRPr>
          </a:p>
        </p:txBody>
      </p:sp>
      <p:sp>
        <p:nvSpPr>
          <p:cNvPr id="4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091" name="Picture 1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53"/>
          <a:stretch/>
        </p:blipFill>
        <p:spPr bwMode="auto">
          <a:xfrm>
            <a:off x="2910546" y="1567074"/>
            <a:ext cx="3505200" cy="305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3" name="Picture 21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748" y="22020"/>
            <a:ext cx="850329" cy="297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06" y="2627861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06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Picture 27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940" y="2851292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29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9" y="4955772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12875" y="5143500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5" name="Picture 33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279525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7" name="Picture 35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748" y="4860923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1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68039" y="5295900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1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63046" y="5241923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1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02123" y="-1062550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1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5275" y="-1020762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1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75134" y="-1012825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267" y="1418906"/>
            <a:ext cx="1588367" cy="165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1" t="4737" r="8730" b="50363"/>
          <a:stretch/>
        </p:blipFill>
        <p:spPr bwMode="auto">
          <a:xfrm>
            <a:off x="8069824" y="2362200"/>
            <a:ext cx="657479" cy="93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46" y="1441022"/>
            <a:ext cx="1689100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01761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7679931" y="2645594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641452" y="2882797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47318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324600" y="26359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87143" y="25978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7989887" y="2968650"/>
            <a:ext cx="117475" cy="4571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149488" y="27990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67747" y="2635941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999252" y="2820439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67277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652375" y="152401"/>
            <a:ext cx="2049520" cy="19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10000" y="924575"/>
            <a:ext cx="1673224" cy="105662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5846" y="1083555"/>
            <a:ext cx="1706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b="1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vi-VN" b="1" smtClean="0">
                <a:solidFill>
                  <a:srgbClr val="002060"/>
                </a:solidFill>
                <a:latin typeface="Comic Sans MS" pitchFamily="66" charset="0"/>
              </a:rPr>
              <a:t>âm </a:t>
            </a:r>
            <a:r>
              <a:rPr lang="vi-VN" sz="2400" b="1" smtClean="0">
                <a:solidFill>
                  <a:srgbClr val="FF0000"/>
                </a:solidFill>
                <a:latin typeface="Comic Sans MS" pitchFamily="66" charset="0"/>
              </a:rPr>
              <a:t>ơ</a:t>
            </a:r>
            <a:r>
              <a:rPr lang="vi-VN" b="1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b="1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Mình cùng thi tài! </a:t>
            </a:r>
            <a:endParaRPr lang="vi-VN" sz="2400" b="1"/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4497727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3600" b="1">
                <a:solidFill>
                  <a:srgbClr val="006600"/>
                </a:solidFill>
                <a:latin typeface=".VnAvant" pitchFamily="34" charset="0"/>
              </a:rPr>
              <a:t>ơ</a:t>
            </a:r>
            <a:endParaRPr lang="en-US" sz="3600" b="1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3227727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>
                <a:solidFill>
                  <a:srgbClr val="006600"/>
                </a:solidFill>
                <a:latin typeface=".VnAvant" pitchFamily="34" charset="0"/>
              </a:rPr>
              <a:t>đ</a:t>
            </a:r>
            <a:endParaRPr lang="en-US" sz="3600" b="1">
              <a:solidFill>
                <a:srgbClr val="006600"/>
              </a:solidFill>
              <a:latin typeface=".VnAvant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073865" y="451326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2915" y="4191000"/>
            <a:ext cx="3716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.VnAvant" pitchFamily="34" charset="0"/>
              </a:rPr>
              <a:t>M:   </a:t>
            </a:r>
            <a:r>
              <a:rPr lang="vi-VN" sz="3600" b="1" smtClean="0">
                <a:solidFill>
                  <a:srgbClr val="006600"/>
                </a:solidFill>
                <a:latin typeface=".VnAvant" pitchFamily="34" charset="0"/>
              </a:rPr>
              <a:t>đỡ</a:t>
            </a:r>
            <a:endParaRPr lang="en-US" sz="3600" b="1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6836115" y="4191000"/>
            <a:ext cx="1855787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>
                <a:solidFill>
                  <a:srgbClr val="FF0000"/>
                </a:solidFill>
                <a:latin typeface=".VnAvant" pitchFamily="34" charset="0"/>
              </a:rPr>
              <a:t>đ</a:t>
            </a:r>
            <a:r>
              <a:rPr lang="vi-VN" sz="3600" b="1" smtClean="0">
                <a:solidFill>
                  <a:srgbClr val="FF0000"/>
                </a:solidFill>
                <a:latin typeface=".VnAvant" pitchFamily="34" charset="0"/>
              </a:rPr>
              <a:t>ỡ</a:t>
            </a:r>
            <a:endParaRPr lang="en-US" sz="3600" b="1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477340" y="44831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5668870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271995" y="454501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731122" y="43225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6" grpId="0" animBg="1"/>
      <p:bldP spid="17" grpId="0" animBg="1"/>
      <p:bldP spid="2" grpId="0" animBg="1"/>
      <p:bldP spid="30" grpId="0" animBg="1"/>
      <p:bldP spid="23" grpId="0" animBg="1"/>
      <p:bldP spid="24" grpId="0" animBg="1"/>
      <p:bldP spid="26" grpId="0"/>
      <p:bldP spid="27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417412"/>
              </p:ext>
            </p:extLst>
          </p:nvPr>
        </p:nvGraphicFramePr>
        <p:xfrm>
          <a:off x="159964" y="2133600"/>
          <a:ext cx="8763008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376"/>
                <a:gridCol w="1095376"/>
                <a:gridCol w="1095376"/>
                <a:gridCol w="592508"/>
                <a:gridCol w="1219200"/>
                <a:gridCol w="1474420"/>
                <a:gridCol w="1095376"/>
                <a:gridCol w="1095376"/>
              </a:tblGrid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b¬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bê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bë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 cê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cì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dì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7030A0"/>
                          </a:solidFill>
                          <a:latin typeface=".VnAvant" pitchFamily="34" charset="0"/>
                        </a:rPr>
                        <a:t>®ì</a:t>
                      </a:r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3200400" y="3436203"/>
            <a:ext cx="9733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B050"/>
                </a:solidFill>
                <a:latin typeface=".VnAvant" pitchFamily="34" charset="0"/>
              </a:rPr>
              <a:t>co</a:t>
            </a:r>
            <a:endParaRPr lang="en-US" sz="48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72691" y="4295185"/>
            <a:ext cx="34339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B050"/>
                </a:solidFill>
                <a:latin typeface=".VnAvant" pitchFamily="34" charset="0"/>
              </a:rPr>
              <a:t>cở, cợ, đợ</a:t>
            </a:r>
            <a:endParaRPr lang="en-US" sz="4800" b="1">
              <a:solidFill>
                <a:srgbClr val="00B05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4160519" y="399871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13171" y="285071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711033" y="284711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1856510" y="2736272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HP001"/>
                <a:ea typeface="HP001"/>
              </a:rPr>
              <a:t>ʊ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0850" y="183600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2362200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2847109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7086600" y="284710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239000" y="26670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9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9800" y="183600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7703819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867636"/>
              </p:ext>
            </p:extLst>
          </p:nvPr>
        </p:nvGraphicFramePr>
        <p:xfrm>
          <a:off x="266696" y="4243587"/>
          <a:ext cx="8763008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376"/>
                <a:gridCol w="1095376"/>
                <a:gridCol w="1095376"/>
                <a:gridCol w="592508"/>
                <a:gridCol w="1219200"/>
                <a:gridCol w="1474420"/>
                <a:gridCol w="1095376"/>
                <a:gridCol w="1095376"/>
              </a:tblGrid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b¬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bê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bë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 cê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cì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dì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7030A0"/>
                          </a:solidFill>
                          <a:latin typeface=".VnAvant" pitchFamily="34" charset="0"/>
                        </a:rPr>
                        <a:t>®ì</a:t>
                      </a:r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524964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4160519" y="399871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5638800" y="313638"/>
            <a:ext cx="19050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239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13171" y="285071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711033" y="284711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1856510" y="2736272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HP001"/>
                <a:ea typeface="HP001"/>
              </a:rPr>
              <a:t>ʊ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0850" y="183600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2362200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2847109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7086600" y="284710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239000" y="26670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9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9800" y="183600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7703819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587222"/>
              </p:ext>
            </p:extLst>
          </p:nvPr>
        </p:nvGraphicFramePr>
        <p:xfrm>
          <a:off x="-20782" y="4083901"/>
          <a:ext cx="8763008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376"/>
                <a:gridCol w="1095376"/>
                <a:gridCol w="1095376"/>
                <a:gridCol w="592508"/>
                <a:gridCol w="1219200"/>
                <a:gridCol w="1474420"/>
                <a:gridCol w="1095376"/>
                <a:gridCol w="1095376"/>
              </a:tblGrid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b¬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bê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bë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 cê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cì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dì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7030A0"/>
                          </a:solidFill>
                          <a:latin typeface=".VnAvant" pitchFamily="34" charset="0"/>
                        </a:rPr>
                        <a:t>®ì</a:t>
                      </a:r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32428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054" y="4648200"/>
            <a:ext cx="2590800" cy="1762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7291">
            <a:off x="-114300" y="367201"/>
            <a:ext cx="3429000" cy="2228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0" t="27006" r="36105" b="26487"/>
          <a:stretch/>
        </p:blipFill>
        <p:spPr>
          <a:xfrm>
            <a:off x="1600200" y="1752600"/>
            <a:ext cx="4887685" cy="3447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6956">
            <a:off x="380975" y="4487728"/>
            <a:ext cx="2769054" cy="23393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608" y="304800"/>
            <a:ext cx="3646503" cy="23536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71800" y="4784814"/>
            <a:ext cx="28264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.VnAvant" pitchFamily="34" charset="0"/>
              </a:rPr>
              <a:t>c¸ cê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t="18530" r="60606" b="26611"/>
          <a:stretch/>
        </p:blipFill>
        <p:spPr>
          <a:xfrm>
            <a:off x="1447800" y="457200"/>
            <a:ext cx="6172200" cy="4232366"/>
          </a:xfrm>
        </p:spPr>
      </p:pic>
      <p:sp>
        <p:nvSpPr>
          <p:cNvPr id="5" name="TextBox 4"/>
          <p:cNvSpPr txBox="1"/>
          <p:nvPr/>
        </p:nvSpPr>
        <p:spPr>
          <a:xfrm>
            <a:off x="2971800" y="4784814"/>
            <a:ext cx="28440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.VnAvant" pitchFamily="34" charset="0"/>
              </a:rPr>
              <a:t>bê ®ª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13585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2" t="18530" r="6566" b="24783"/>
          <a:stretch/>
        </p:blipFill>
        <p:spPr>
          <a:xfrm>
            <a:off x="2057400" y="152400"/>
            <a:ext cx="4701050" cy="3886200"/>
          </a:xfrm>
        </p:spPr>
      </p:pic>
      <p:sp>
        <p:nvSpPr>
          <p:cNvPr id="5" name="TextBox 4"/>
          <p:cNvSpPr txBox="1"/>
          <p:nvPr/>
        </p:nvSpPr>
        <p:spPr>
          <a:xfrm>
            <a:off x="2971800" y="4343400"/>
            <a:ext cx="28440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.VnAvant" pitchFamily="34" charset="0"/>
              </a:rPr>
              <a:t>®ì bÐ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0247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37557" y="3886200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smtClean="0">
                <a:solidFill>
                  <a:srgbClr val="0033CC"/>
                </a:solidFill>
                <a:latin typeface=".VnAvant" pitchFamily="34" charset="0"/>
              </a:rPr>
              <a:t>bê ®ª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3352800" y="3886200"/>
            <a:ext cx="1946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smtClean="0">
                <a:solidFill>
                  <a:srgbClr val="0033CC"/>
                </a:solidFill>
                <a:latin typeface=".VnAvant" pitchFamily="34" charset="0"/>
              </a:rPr>
              <a:t>c¸ cê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94595" y="3886200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smtClean="0">
                <a:solidFill>
                  <a:srgbClr val="0033CC"/>
                </a:solidFill>
                <a:latin typeface=".VnAvant" pitchFamily="34" charset="0"/>
              </a:rPr>
              <a:t>®ì bÐ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0" t="27006" r="36105" b="26487"/>
          <a:stretch/>
        </p:blipFill>
        <p:spPr>
          <a:xfrm>
            <a:off x="3344387" y="2266005"/>
            <a:ext cx="2296885" cy="1620195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t="18530" r="60606" b="26611"/>
          <a:stretch/>
        </p:blipFill>
        <p:spPr>
          <a:xfrm>
            <a:off x="440086" y="2217514"/>
            <a:ext cx="2171700" cy="1489166"/>
          </a:xfr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2" t="18530" r="6566" b="24783"/>
          <a:stretch/>
        </p:blipFill>
        <p:spPr bwMode="auto">
          <a:xfrm>
            <a:off x="6477000" y="2262410"/>
            <a:ext cx="1964262" cy="162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82201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546554" y="1324642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95800" y="2221607"/>
            <a:ext cx="5629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96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ơ</a:t>
            </a:r>
            <a:endParaRPr lang="en-US" sz="105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41327" y="3886200"/>
            <a:ext cx="88517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660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đỡ</a:t>
            </a:r>
            <a:endParaRPr lang="en-US" sz="7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smtClean="0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smtClean="0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943600" y="4073604"/>
            <a:ext cx="88517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660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đỡ</a:t>
            </a:r>
            <a:endParaRPr lang="en-US" sz="7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34904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 </a:t>
            </a:r>
            <a:r>
              <a:rPr lang="en-US" sz="4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 </a:t>
            </a:r>
            <a:r>
              <a:rPr lang="en-US" sz="4000" b="1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257800"/>
            <a:ext cx="7685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0000CC"/>
                </a:solidFill>
                <a:latin typeface="Comic Sans MS" pitchFamily="66" charset="0"/>
              </a:rPr>
              <a:t>Bài hát : “</a:t>
            </a:r>
            <a:r>
              <a:rPr lang="en-US" sz="4000" b="1" smtClean="0">
                <a:solidFill>
                  <a:srgbClr val="FF0000"/>
                </a:solidFill>
                <a:latin typeface="Comic Sans MS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  <p:pic>
        <p:nvPicPr>
          <p:cNvPr id="2" name="bai hat Abc  30.7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  <a:ln w="12700">
            <a:solidFill>
              <a:srgbClr val="0033CC"/>
            </a:solidFill>
          </a:ln>
        </p:spPr>
      </p:pic>
    </p:spTree>
    <p:extLst>
      <p:ext uri="{BB962C8B-B14F-4D97-AF65-F5344CB8AC3E}">
        <p14:creationId xmlns:p14="http://schemas.microsoft.com/office/powerpoint/2010/main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smtClean="0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smtClean="0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28833"/>
            <a:ext cx="3279775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36849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smtClean="0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smtClean="0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pic>
        <p:nvPicPr>
          <p:cNvPr id="2" name="ơ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9455" y="1219200"/>
            <a:ext cx="3278970" cy="276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9083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90468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smtClean="0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smtClean="0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0" t="19942" r="38709" b="5923"/>
          <a:stretch/>
        </p:blipFill>
        <p:spPr bwMode="auto">
          <a:xfrm>
            <a:off x="2971800" y="838200"/>
            <a:ext cx="2590800" cy="242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0255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smtClean="0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smtClean="0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pic>
        <p:nvPicPr>
          <p:cNvPr id="3" name="đỡ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73" r="44834"/>
          <a:stretch/>
        </p:blipFill>
        <p:spPr>
          <a:xfrm>
            <a:off x="2673927" y="1066800"/>
            <a:ext cx="3518122" cy="3672329"/>
          </a:xfrm>
        </p:spPr>
      </p:pic>
    </p:spTree>
    <p:extLst>
      <p:ext uri="{BB962C8B-B14F-4D97-AF65-F5344CB8AC3E}">
        <p14:creationId xmlns:p14="http://schemas.microsoft.com/office/powerpoint/2010/main" val="64169822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43436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5977" y="152400"/>
            <a:ext cx="75280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3600" b="1" smtClean="0">
                <a:solidFill>
                  <a:srgbClr val="000099"/>
                </a:solidFill>
                <a:latin typeface="HP001 4H Normal" pitchFamily="34" charset="0"/>
                <a:cs typeface="Arial" pitchFamily="34" charset="0"/>
              </a:rPr>
              <a:t>Thứ ba ngày 4 tháng 8 năm 2020 </a:t>
            </a:r>
            <a:endParaRPr lang="en-US" sz="3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06731" y="697789"/>
            <a:ext cx="2291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3600" b="1" smtClean="0">
                <a:solidFill>
                  <a:srgbClr val="000099"/>
                </a:solidFill>
                <a:latin typeface="HP001 4H Normal" pitchFamily="34" charset="0"/>
                <a:cs typeface="Arial" pitchFamily="34" charset="0"/>
              </a:rPr>
              <a:t>Tiếng Việt</a:t>
            </a:r>
            <a:endParaRPr lang="en-US" sz="3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68200" y="1344120"/>
            <a:ext cx="1677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3600" b="1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Bài 9: </a:t>
            </a:r>
            <a:endParaRPr lang="en-US" sz="3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4966849" y="922429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6673731" y="926618"/>
            <a:ext cx="60960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16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5810062" y="1368945"/>
            <a:ext cx="487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Ơ</a:t>
            </a:r>
            <a:endParaRPr lang="en-US" sz="32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881" y="1097626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1026" y="2730203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4881" y="1978155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71" y="3560499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đ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5924" y="113486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B050"/>
                </a:solidFill>
                <a:latin typeface=".VnAvant" pitchFamily="34" charset="0"/>
              </a:rPr>
              <a:t>a</a:t>
            </a:r>
            <a:endParaRPr lang="en-US" sz="48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5924" y="2739877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.VnAvant" pitchFamily="34" charset="0"/>
              </a:rPr>
              <a:t>ª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5924" y="1947329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B050"/>
                </a:solidFill>
                <a:latin typeface=".VnAvant" pitchFamily="34" charset="0"/>
              </a:rPr>
              <a:t>e</a:t>
            </a:r>
            <a:endParaRPr lang="en-US" sz="48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8543" y="3525461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B050"/>
                </a:solidFill>
                <a:latin typeface=".VnAvant" pitchFamily="34" charset="0"/>
              </a:rPr>
              <a:t>o</a:t>
            </a:r>
            <a:endParaRPr lang="en-US" sz="48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395" y="4267200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8542" y="5098197"/>
            <a:ext cx="622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.VnAvant" pitchFamily="34" charset="0"/>
              </a:rPr>
              <a:t>ơ</a:t>
            </a:r>
            <a:endParaRPr lang="en-US" sz="4800" b="1">
              <a:solidFill>
                <a:srgbClr val="00B05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67158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srgbClr val="990033"/>
                </a:solidFill>
                <a:latin typeface=".VnUniverse" pitchFamily="34" charset="0"/>
              </a:rPr>
              <a:t>m·i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27036"/>
            <a:ext cx="373380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3921">
            <a:off x="7891463" y="179388"/>
            <a:ext cx="1041400" cy="102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27"/>
          <p:cNvSpPr txBox="1">
            <a:spLocks noChangeArrowheads="1"/>
          </p:cNvSpPr>
          <p:nvPr/>
        </p:nvSpPr>
        <p:spPr bwMode="auto">
          <a:xfrm>
            <a:off x="2057400" y="868740"/>
            <a:ext cx="73342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9600" smtClean="0">
                <a:solidFill>
                  <a:srgbClr val="FF0000"/>
                </a:solidFill>
              </a:rPr>
              <a:t>” Đố vui”</a:t>
            </a:r>
            <a:endParaRPr lang="en-US" sz="9600">
              <a:solidFill>
                <a:srgbClr val="FF0000"/>
              </a:solidFill>
            </a:endParaRPr>
          </a:p>
        </p:txBody>
      </p:sp>
      <p:pic>
        <p:nvPicPr>
          <p:cNvPr id="10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9863"/>
            <a:ext cx="1163638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0"/>
            <a:ext cx="1527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" y="6172200"/>
            <a:ext cx="906621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57130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3"/>
          <p:cNvGraphicFramePr>
            <a:graphicFrameLocks noGrp="1" noChangeAspect="1"/>
          </p:cNvGraphicFramePr>
          <p:nvPr>
            <p:ph/>
          </p:nvPr>
        </p:nvGraphicFramePr>
        <p:xfrm>
          <a:off x="0" y="30163"/>
          <a:ext cx="9144000" cy="682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6" name="Bitmap Image" r:id="rId3" imgW="6638095" imgH="4600000" progId="Paint.Picture">
                  <p:embed/>
                </p:oleObj>
              </mc:Choice>
              <mc:Fallback>
                <p:oleObj name="Bitmap Image" r:id="rId3" imgW="6638095" imgH="46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163"/>
                        <a:ext cx="9144000" cy="682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4549" y="0"/>
            <a:ext cx="86868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KÝnh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chóc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c¸c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thÇy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c« m¹nh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kháe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vµ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thµnh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®¹t.</a:t>
            </a:r>
          </a:p>
        </p:txBody>
      </p:sp>
    </p:spTree>
    <p:extLst>
      <p:ext uri="{BB962C8B-B14F-4D97-AF65-F5344CB8AC3E}">
        <p14:creationId xmlns:p14="http://schemas.microsoft.com/office/powerpoint/2010/main" val="6396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645">
        <p:circle/>
      </p:transition>
    </mc:Choice>
    <mc:Fallback xmlns="">
      <p:transition spd="slow" advTm="664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87"/>
          <a:stretch>
            <a:fillRect/>
          </a:stretch>
        </p:blipFill>
        <p:spPr bwMode="auto">
          <a:xfrm>
            <a:off x="-85725" y="3184525"/>
            <a:ext cx="2362200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38" b="12971"/>
          <a:stretch>
            <a:fillRect/>
          </a:stretch>
        </p:blipFill>
        <p:spPr bwMode="auto">
          <a:xfrm>
            <a:off x="6276975" y="3386138"/>
            <a:ext cx="2843213" cy="153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3066">
            <a:off x="2303463" y="3638550"/>
            <a:ext cx="758825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5"/>
          <a:stretch>
            <a:fillRect/>
          </a:stretch>
        </p:blipFill>
        <p:spPr bwMode="auto">
          <a:xfrm rot="1551590">
            <a:off x="5330825" y="3651250"/>
            <a:ext cx="901700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46" name="Group 7"/>
          <p:cNvGrpSpPr>
            <a:grpSpLocks/>
          </p:cNvGrpSpPr>
          <p:nvPr/>
        </p:nvGrpSpPr>
        <p:grpSpPr bwMode="auto">
          <a:xfrm>
            <a:off x="-85725" y="6462713"/>
            <a:ext cx="9063038" cy="469900"/>
            <a:chOff x="-85725" y="6065838"/>
            <a:chExt cx="9063038" cy="866775"/>
          </a:xfrm>
        </p:grpSpPr>
        <p:pic>
          <p:nvPicPr>
            <p:cNvPr id="10260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3024188" y="60928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1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1866900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2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5592763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3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6723063" y="6142038"/>
              <a:ext cx="1130300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4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7847013" y="61182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5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-85725" y="6069013"/>
              <a:ext cx="1130300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6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865188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7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4295775" y="60928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4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176588"/>
            <a:ext cx="118745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48" name="Group 5"/>
          <p:cNvGrpSpPr>
            <a:grpSpLocks/>
          </p:cNvGrpSpPr>
          <p:nvPr/>
        </p:nvGrpSpPr>
        <p:grpSpPr bwMode="auto">
          <a:xfrm>
            <a:off x="4021138" y="3486150"/>
            <a:ext cx="576262" cy="561975"/>
            <a:chOff x="1803399" y="2764628"/>
            <a:chExt cx="576262" cy="561975"/>
          </a:xfrm>
        </p:grpSpPr>
        <p:grpSp>
          <p:nvGrpSpPr>
            <p:cNvPr id="10255" name="Group 18"/>
            <p:cNvGrpSpPr>
              <a:grpSpLocks/>
            </p:cNvGrpSpPr>
            <p:nvPr/>
          </p:nvGrpSpPr>
          <p:grpSpPr bwMode="auto">
            <a:xfrm>
              <a:off x="1803399" y="2764628"/>
              <a:ext cx="576262" cy="561975"/>
              <a:chOff x="6734435" y="3877144"/>
              <a:chExt cx="576262" cy="561804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6734435" y="3877144"/>
                <a:ext cx="576262" cy="56180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882072" y="4083456"/>
                <a:ext cx="46038" cy="460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7153535" y="4083456"/>
                <a:ext cx="46037" cy="460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5" name="Straight Connector 4"/>
            <p:cNvCxnSpPr/>
            <p:nvPr/>
          </p:nvCxnSpPr>
          <p:spPr>
            <a:xfrm>
              <a:off x="2005011" y="3169441"/>
              <a:ext cx="22542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49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3921">
            <a:off x="7891463" y="179388"/>
            <a:ext cx="1041400" cy="102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0" name="TextBox 27"/>
          <p:cNvSpPr txBox="1">
            <a:spLocks noChangeArrowheads="1"/>
          </p:cNvSpPr>
          <p:nvPr/>
        </p:nvSpPr>
        <p:spPr bwMode="auto">
          <a:xfrm>
            <a:off x="1528763" y="122238"/>
            <a:ext cx="62674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5400">
                <a:solidFill>
                  <a:srgbClr val="339933"/>
                </a:solidFill>
              </a:rPr>
              <a:t>Trò chơi</a:t>
            </a:r>
            <a:r>
              <a:rPr lang="en-US" sz="4000">
                <a:solidFill>
                  <a:srgbClr val="339933"/>
                </a:solidFill>
              </a:rPr>
              <a:t>:</a:t>
            </a:r>
          </a:p>
          <a:p>
            <a:r>
              <a:rPr lang="en-US" sz="6600">
                <a:solidFill>
                  <a:srgbClr val="CC00CC"/>
                </a:solidFill>
              </a:rPr>
              <a:t>      </a:t>
            </a:r>
            <a:r>
              <a:rPr lang="en-US" sz="6600">
                <a:solidFill>
                  <a:srgbClr val="FF0000"/>
                </a:solidFill>
              </a:rPr>
              <a:t>” Tiếp sức”</a:t>
            </a:r>
          </a:p>
        </p:txBody>
      </p:sp>
      <p:pic>
        <p:nvPicPr>
          <p:cNvPr id="10251" name="Picture 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9863"/>
            <a:ext cx="1163638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2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0"/>
            <a:ext cx="1527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3" name="TextBox 27"/>
          <p:cNvSpPr txBox="1">
            <a:spLocks noChangeArrowheads="1"/>
          </p:cNvSpPr>
          <p:nvPr/>
        </p:nvSpPr>
        <p:spPr bwMode="auto">
          <a:xfrm>
            <a:off x="-20638" y="5029200"/>
            <a:ext cx="3830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</a:rPr>
              <a:t>thật thà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254" name="TextBox 27"/>
          <p:cNvSpPr txBox="1">
            <a:spLocks noChangeArrowheads="1"/>
          </p:cNvSpPr>
          <p:nvPr/>
        </p:nvSpPr>
        <p:spPr bwMode="auto">
          <a:xfrm>
            <a:off x="6762750" y="5009071"/>
            <a:ext cx="3829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3200" b="1" smtClean="0">
                <a:solidFill>
                  <a:srgbClr val="006600"/>
                </a:solidFill>
              </a:rPr>
              <a:t>dũng cảm</a:t>
            </a:r>
            <a:endParaRPr lang="en-US" sz="4000" b="1" dirty="0">
              <a:solidFill>
                <a:srgbClr val="006600"/>
              </a:solidFill>
            </a:endParaRPr>
          </a:p>
        </p:txBody>
      </p:sp>
      <p:pic>
        <p:nvPicPr>
          <p:cNvPr id="2" name="chen nhac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59763" y="5907809"/>
            <a:ext cx="304800" cy="304800"/>
          </a:xfrm>
          <a:prstGeom prst="rect">
            <a:avLst/>
          </a:prstGeom>
          <a:solidFill>
            <a:srgbClr val="FF00FF"/>
          </a:solidFill>
        </p:spPr>
      </p:pic>
    </p:spTree>
    <p:extLst>
      <p:ext uri="{BB962C8B-B14F-4D97-AF65-F5344CB8AC3E}">
        <p14:creationId xmlns:p14="http://schemas.microsoft.com/office/powerpoint/2010/main" val="22646626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758537" y="1676400"/>
            <a:ext cx="8153400" cy="4114800"/>
          </a:xfrm>
          <a:prstGeom prst="cloud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</a:t>
            </a:r>
            <a:r>
              <a:rPr lang="vi-VN" sz="40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ß</a:t>
            </a:r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  </a:t>
            </a:r>
            <a:r>
              <a:rPr lang="vi-VN" sz="4000" u="sng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cá</a:t>
            </a:r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  dª    </a:t>
            </a:r>
            <a:endParaRPr lang="en-US" sz="400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endParaRPr lang="vi-VN" sz="400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C« bÐ cã « ®á.</a:t>
            </a:r>
            <a:endParaRPr lang="en-US" sz="4000" u="sng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011382" y="1219200"/>
            <a:ext cx="8153400" cy="411480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rgbClr val="0033CC"/>
                </a:solidFill>
              </a:rPr>
              <a:t>      </a:t>
            </a:r>
            <a:r>
              <a:rPr lang="en-US" sz="4000" b="1" smtClean="0">
                <a:solidFill>
                  <a:srgbClr val="0033CC"/>
                </a:solidFill>
              </a:rPr>
              <a:t>D </a:t>
            </a:r>
            <a:r>
              <a:rPr lang="en-US" sz="4000" b="1">
                <a:solidFill>
                  <a:srgbClr val="0033CC"/>
                </a:solidFill>
              </a:rPr>
              <a:t>– </a:t>
            </a:r>
            <a:r>
              <a:rPr lang="en-US" sz="4000" b="1" smtClean="0">
                <a:solidFill>
                  <a:srgbClr val="0033CC"/>
                </a:solidFill>
              </a:rPr>
              <a:t>d</a:t>
            </a:r>
            <a:r>
              <a:rPr lang="vi-VN" sz="4000" b="1" smtClean="0">
                <a:solidFill>
                  <a:srgbClr val="0033CC"/>
                </a:solidFill>
              </a:rPr>
              <a:t>            </a:t>
            </a:r>
            <a:r>
              <a:rPr lang="en-US" sz="4000" b="1" smtClean="0">
                <a:solidFill>
                  <a:srgbClr val="0033CC"/>
                </a:solidFill>
              </a:rPr>
              <a:t>Đ </a:t>
            </a:r>
            <a:r>
              <a:rPr lang="en-US" sz="4000" b="1">
                <a:solidFill>
                  <a:srgbClr val="0033CC"/>
                </a:solidFill>
              </a:rPr>
              <a:t>– đ </a:t>
            </a:r>
            <a:endParaRPr lang="vi-VN" sz="4000" b="1">
              <a:solidFill>
                <a:srgbClr val="0033CC"/>
              </a:solidFill>
            </a:endParaRPr>
          </a:p>
          <a:p>
            <a:r>
              <a:rPr lang="en-US" sz="4000" b="1" smtClean="0">
                <a:solidFill>
                  <a:srgbClr val="0033CC"/>
                </a:solidFill>
              </a:rPr>
              <a:t>  </a:t>
            </a:r>
            <a:r>
              <a:rPr lang="vi-VN" sz="4000" b="1" smtClean="0">
                <a:solidFill>
                  <a:srgbClr val="0033CC"/>
                </a:solidFill>
              </a:rPr>
              <a:t>    </a:t>
            </a:r>
            <a:r>
              <a:rPr lang="en-US" sz="4000" b="1" smtClean="0">
                <a:solidFill>
                  <a:srgbClr val="0033CC"/>
                </a:solidFill>
              </a:rPr>
              <a:t>A </a:t>
            </a:r>
            <a:r>
              <a:rPr lang="en-US" sz="4000" b="1">
                <a:solidFill>
                  <a:srgbClr val="0033CC"/>
                </a:solidFill>
              </a:rPr>
              <a:t>– </a:t>
            </a:r>
            <a:r>
              <a:rPr lang="en-US" sz="4000" b="1" smtClean="0">
                <a:solidFill>
                  <a:srgbClr val="0033CC"/>
                </a:solidFill>
              </a:rPr>
              <a:t>a</a:t>
            </a:r>
            <a:r>
              <a:rPr lang="vi-VN" sz="4000" b="1" smtClean="0">
                <a:solidFill>
                  <a:srgbClr val="0033CC"/>
                </a:solidFill>
              </a:rPr>
              <a:t>             </a:t>
            </a:r>
            <a:r>
              <a:rPr lang="en-US" sz="4000" b="1" smtClean="0">
                <a:solidFill>
                  <a:srgbClr val="0033CC"/>
                </a:solidFill>
              </a:rPr>
              <a:t>B </a:t>
            </a:r>
            <a:r>
              <a:rPr lang="en-US" sz="4000" b="1">
                <a:solidFill>
                  <a:srgbClr val="0033CC"/>
                </a:solidFill>
              </a:rPr>
              <a:t>– c </a:t>
            </a:r>
          </a:p>
          <a:p>
            <a:r>
              <a:rPr lang="vi-VN" sz="4000" b="1" smtClean="0">
                <a:solidFill>
                  <a:srgbClr val="0033CC"/>
                </a:solidFill>
              </a:rPr>
              <a:t>      </a:t>
            </a:r>
            <a:r>
              <a:rPr lang="en-US" sz="4000" b="1" smtClean="0">
                <a:solidFill>
                  <a:srgbClr val="0033CC"/>
                </a:solidFill>
              </a:rPr>
              <a:t>O </a:t>
            </a:r>
            <a:r>
              <a:rPr lang="en-US" sz="4000" b="1">
                <a:solidFill>
                  <a:srgbClr val="0033CC"/>
                </a:solidFill>
              </a:rPr>
              <a:t>– ô </a:t>
            </a:r>
            <a:r>
              <a:rPr lang="en-US" sz="4000" b="1" smtClean="0">
                <a:solidFill>
                  <a:srgbClr val="0033CC"/>
                </a:solidFill>
              </a:rPr>
              <a:t> </a:t>
            </a:r>
            <a:r>
              <a:rPr lang="vi-VN" sz="4000" b="1" smtClean="0">
                <a:solidFill>
                  <a:srgbClr val="0033CC"/>
                </a:solidFill>
              </a:rPr>
              <a:t>           E</a:t>
            </a:r>
            <a:r>
              <a:rPr lang="en-US" sz="4000" b="1" smtClean="0">
                <a:solidFill>
                  <a:srgbClr val="0033CC"/>
                </a:solidFill>
              </a:rPr>
              <a:t> </a:t>
            </a:r>
            <a:r>
              <a:rPr lang="en-US" sz="4000" b="1">
                <a:solidFill>
                  <a:srgbClr val="0033CC"/>
                </a:solidFill>
              </a:rPr>
              <a:t>– </a:t>
            </a:r>
            <a:r>
              <a:rPr lang="vi-VN" sz="4000" b="1" smtClean="0">
                <a:solidFill>
                  <a:srgbClr val="0033CC"/>
                </a:solidFill>
              </a:rPr>
              <a:t>e</a:t>
            </a:r>
            <a:r>
              <a:rPr lang="en-US" sz="4000" b="1" smtClean="0">
                <a:solidFill>
                  <a:srgbClr val="0033CC"/>
                </a:solidFill>
              </a:rPr>
              <a:t> </a:t>
            </a:r>
            <a:endParaRPr lang="en-US" sz="4000" b="1">
              <a:solidFill>
                <a:srgbClr val="0033CC"/>
              </a:solidFill>
            </a:endParaRPr>
          </a:p>
          <a:p>
            <a:endParaRPr lang="vi-VN" sz="4000" b="1" smtClean="0">
              <a:solidFill>
                <a:srgbClr val="0033CC"/>
              </a:solidFill>
            </a:endParaRPr>
          </a:p>
        </p:txBody>
      </p:sp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670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vi-VN" sz="4000" b="1" smtClean="0">
                <a:solidFill>
                  <a:srgbClr val="FF0000"/>
                </a:solidFill>
              </a:rPr>
              <a:t>Tìm cặp anh em sinh đôi </a:t>
            </a:r>
            <a:r>
              <a:rPr lang="en-US" sz="4000" b="1" smtClean="0">
                <a:solidFill>
                  <a:srgbClr val="FF0000"/>
                </a:solidFill>
              </a:rPr>
              <a:t>!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13435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673165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568" y="2083292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32558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533400" y="609600"/>
            <a:ext cx="8153400" cy="45720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Tôi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với chữ </a:t>
            </a:r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Giống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nhau như đúc </a:t>
            </a:r>
            <a:endParaRPr lang="en-US" sz="3200" b="1" i="1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Bỗng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đâu bút mực </a:t>
            </a: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Vẽ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một móc câu </a:t>
            </a:r>
            <a:endParaRPr lang="en-US" sz="3200" b="1" i="1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Lên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đầu tôi đấy </a:t>
            </a: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Bây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giờ bạn </a:t>
            </a:r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Tôi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 chữ chi?</a:t>
            </a:r>
            <a:endParaRPr lang="vi-VN" sz="3200" b="1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00CC00"/>
                </a:solidFill>
              </a:rPr>
              <a:t>Đố vui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7200" y="4078337"/>
            <a:ext cx="1300356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2390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o</a:t>
            </a:r>
            <a:endParaRPr lang="en-US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7200" y="4078336"/>
            <a:ext cx="1124026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2390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ơ</a:t>
            </a:r>
            <a:endParaRPr lang="en-US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533400" y="1066800"/>
            <a:ext cx="8153400" cy="4114800"/>
          </a:xfrm>
          <a:prstGeom prst="cloud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rgbClr val="00009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2007249"/>
            <a:ext cx="5715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 pitchFamily="34" charset="0"/>
              </a:rPr>
              <a:t>d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 pitchFamily="34" charset="0"/>
              </a:rPr>
              <a:t>o       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 pitchFamily="34" charset="0"/>
              </a:rPr>
              <a:t>c¸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 pitchFamily="34" charset="0"/>
              </a:rPr>
              <a:t>     b</a:t>
            </a:r>
            <a:r>
              <a:rPr lang="vi-VN" sz="4000" b="1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 pitchFamily="34" charset="0"/>
              </a:rPr>
              <a:t>µ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 pitchFamily="34" charset="0"/>
              </a:rPr>
              <a:t>      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 pitchFamily="34" charset="0"/>
              </a:rPr>
              <a:t>®¸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 pitchFamily="34" charset="0"/>
              </a:rPr>
              <a:t>    </a:t>
            </a:r>
          </a:p>
          <a:p>
            <a:pPr algn="ctr"/>
            <a:endParaRPr lang="en-US" sz="4000" b="1" smtClean="0">
              <a:ln>
                <a:solidFill>
                  <a:schemeClr val="tx1"/>
                </a:solidFill>
              </a:ln>
              <a:solidFill>
                <a:srgbClr val="0033CC"/>
              </a:solidFill>
              <a:latin typeface=".VnAvant" pitchFamily="34" charset="0"/>
            </a:endParaRPr>
          </a:p>
          <a:p>
            <a:pPr algn="ctr"/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 pitchFamily="34" charset="0"/>
              </a:rPr>
              <a:t>bß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 pitchFamily="34" charset="0"/>
              </a:rPr>
              <a:t>      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 pitchFamily="34" charset="0"/>
              </a:rPr>
              <a:t>®ß    cæ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 pitchFamily="34" charset="0"/>
              </a:rPr>
              <a:t> </a:t>
            </a:r>
            <a:endParaRPr lang="vi-VN" sz="4000" b="1" u="sng">
              <a:ln>
                <a:solidFill>
                  <a:schemeClr val="tx1"/>
                </a:solidFill>
              </a:ln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774879" y="2618511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</a:rPr>
              <a:t>Tìm  và đọc to tiếng có âm </a:t>
            </a:r>
            <a:r>
              <a:rPr lang="vi-VN" sz="4000" b="1">
                <a:solidFill>
                  <a:srgbClr val="00CC00"/>
                </a:solidFill>
              </a:rPr>
              <a:t>đ</a:t>
            </a:r>
            <a:r>
              <a:rPr lang="en-US" sz="4000" b="1" smtClean="0">
                <a:solidFill>
                  <a:srgbClr val="FF0000"/>
                </a:solidFill>
              </a:rPr>
              <a:t>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610100" y="3860806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Mảnh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0000CC"/>
                </a:solidFill>
              </a:rPr>
              <a:t>ghép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00B050"/>
                </a:solidFill>
              </a:rPr>
              <a:t>sắc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FF00FF"/>
                </a:solidFill>
              </a:rPr>
              <a:t>màu</a:t>
            </a:r>
            <a:endParaRPr lang="vi-VN" b="1">
              <a:solidFill>
                <a:srgbClr val="FF00FF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5" t="33616" r="35840" b="33192"/>
          <a:stretch/>
        </p:blipFill>
        <p:spPr bwMode="auto">
          <a:xfrm>
            <a:off x="3494655" y="2174956"/>
            <a:ext cx="1697490" cy="2167396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  <a:extLst/>
        </p:spPr>
      </p:pic>
      <p:grpSp>
        <p:nvGrpSpPr>
          <p:cNvPr id="3" name="Group 2"/>
          <p:cNvGrpSpPr/>
          <p:nvPr/>
        </p:nvGrpSpPr>
        <p:grpSpPr>
          <a:xfrm>
            <a:off x="1447798" y="1697182"/>
            <a:ext cx="5936673" cy="4017818"/>
            <a:chOff x="-838200" y="2174956"/>
            <a:chExt cx="9607460" cy="3484418"/>
          </a:xfrm>
        </p:grpSpPr>
        <p:pic>
          <p:nvPicPr>
            <p:cNvPr id="8" name="Picture 2" descr="C:\Users\ai\Desktop\anh 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6" r="1762" b="19600"/>
            <a:stretch/>
          </p:blipFill>
          <p:spPr bwMode="auto">
            <a:xfrm>
              <a:off x="1592605" y="2174956"/>
              <a:ext cx="7176655" cy="3484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ai\Desktop\anh 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0" r="74140" b="19600"/>
            <a:stretch/>
          </p:blipFill>
          <p:spPr bwMode="auto">
            <a:xfrm>
              <a:off x="-838200" y="3020294"/>
              <a:ext cx="2604656" cy="2618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1447800" y="1219200"/>
            <a:ext cx="3124199" cy="2362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1</a:t>
            </a:r>
            <a:endParaRPr lang="vi-VN" sz="5400"/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06635" y="1219199"/>
            <a:ext cx="2819400" cy="2348345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/>
              <a:t>2</a:t>
            </a:r>
            <a:endParaRPr lang="vi-VN" sz="5400"/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1447799" y="3581400"/>
            <a:ext cx="3124199" cy="2286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</a:rPr>
              <a:t>3</a:t>
            </a:r>
            <a:endParaRPr lang="vi-VN" sz="5400">
              <a:solidFill>
                <a:schemeClr val="tx1"/>
              </a:solidFill>
            </a:endParaRPr>
          </a:p>
        </p:txBody>
      </p:sp>
      <p:sp>
        <p:nvSpPr>
          <p:cNvPr id="25" name="Rectangle 24">
            <a:hlinkClick r:id="rId7" action="ppaction://hlinksldjump"/>
          </p:cNvPr>
          <p:cNvSpPr/>
          <p:nvPr/>
        </p:nvSpPr>
        <p:spPr>
          <a:xfrm>
            <a:off x="4606635" y="3581399"/>
            <a:ext cx="2819400" cy="228600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</a:rPr>
              <a:t>4</a:t>
            </a:r>
            <a:endParaRPr lang="vi-VN" sz="5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1" grpId="0" animBg="1"/>
      <p:bldP spid="21" grpId="1" animBg="1"/>
      <p:bldP spid="20" grpId="0" animBg="1"/>
      <p:bldP spid="20" grpId="1" animBg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" y="381001"/>
            <a:ext cx="9005455" cy="3484418"/>
            <a:chOff x="-699656" y="381001"/>
            <a:chExt cx="9705111" cy="3484418"/>
          </a:xfrm>
        </p:grpSpPr>
        <p:pic>
          <p:nvPicPr>
            <p:cNvPr id="5122" name="Picture 2" descr="C:\Users\ai\Desktop\anh 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97" r="1651" b="19600"/>
            <a:stretch/>
          </p:blipFill>
          <p:spPr bwMode="auto">
            <a:xfrm>
              <a:off x="1828800" y="381001"/>
              <a:ext cx="7176655" cy="3484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ai\Desktop\anh 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0" r="74140" b="19600"/>
            <a:stretch/>
          </p:blipFill>
          <p:spPr bwMode="auto">
            <a:xfrm>
              <a:off x="-699656" y="1108363"/>
              <a:ext cx="2604656" cy="2618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 flipH="1">
            <a:off x="914400" y="4613564"/>
            <a:ext cx="7802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latin typeface=".VnAvant" pitchFamily="34" charset="0"/>
              </a:rPr>
              <a:t>Tµu d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ì</a:t>
            </a:r>
            <a:r>
              <a:rPr lang="en-US" sz="5400" b="1" smtClean="0">
                <a:latin typeface=".VnAvant" pitchFamily="34" charset="0"/>
              </a:rPr>
              <a:t> hµng ë c¶ng.</a:t>
            </a:r>
            <a:endParaRPr lang="en-US" sz="5400" b="1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5250476" y="4613565"/>
            <a:ext cx="487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5748" y="76200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1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7988" y="304800"/>
            <a:ext cx="75280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3600" b="1" smtClean="0">
                <a:solidFill>
                  <a:srgbClr val="000099"/>
                </a:solidFill>
                <a:latin typeface="HP001 4H Normal" pitchFamily="34" charset="0"/>
                <a:cs typeface="Arial" pitchFamily="34" charset="0"/>
              </a:rPr>
              <a:t>Thứ ba ngày 4 tháng 8 năm 2020 </a:t>
            </a:r>
            <a:endParaRPr lang="en-US" sz="3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4200" y="951131"/>
            <a:ext cx="2291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3600" b="1" smtClean="0">
                <a:solidFill>
                  <a:srgbClr val="000099"/>
                </a:solidFill>
                <a:latin typeface="HP001 4H Normal" pitchFamily="34" charset="0"/>
                <a:cs typeface="Arial" pitchFamily="34" charset="0"/>
              </a:rPr>
              <a:t>Tiếng Việt</a:t>
            </a:r>
            <a:endParaRPr lang="en-US" sz="3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5669" y="1752600"/>
            <a:ext cx="1677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3600" b="1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Bài 9: </a:t>
            </a:r>
            <a:endParaRPr lang="en-US" sz="3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4084318" y="1330909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5791200" y="1335098"/>
            <a:ext cx="60960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16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4927531" y="1777425"/>
            <a:ext cx="487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Ơ</a:t>
            </a:r>
            <a:endParaRPr lang="en-US" sz="3200" b="1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4" t="29347" r="30954" b="32068"/>
          <a:stretch/>
        </p:blipFill>
        <p:spPr bwMode="auto">
          <a:xfrm>
            <a:off x="3764173" y="2644682"/>
            <a:ext cx="1433051" cy="138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flipH="1">
            <a:off x="4241264" y="3046567"/>
            <a:ext cx="47886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atin typeface=".VnAvant" pitchFamily="34" charset="0"/>
              </a:rPr>
              <a:t>ơ</a:t>
            </a:r>
            <a:endParaRPr lang="vi-VN" sz="3200" b="1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4" t="29347" r="30954" b="32068"/>
          <a:stretch/>
        </p:blipFill>
        <p:spPr bwMode="auto">
          <a:xfrm>
            <a:off x="5074674" y="2644681"/>
            <a:ext cx="1433051" cy="138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 flipH="1">
            <a:off x="5551766" y="3045134"/>
            <a:ext cx="47886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latin typeface=".VnAvant" pitchFamily="34" charset="0"/>
              </a:rPr>
              <a:t>Ơ</a:t>
            </a:r>
            <a:endParaRPr lang="vi-VN" sz="3600" b="1"/>
          </a:p>
        </p:txBody>
      </p:sp>
      <p:sp>
        <p:nvSpPr>
          <p:cNvPr id="2" name="Trapezoid 1"/>
          <p:cNvSpPr/>
          <p:nvPr/>
        </p:nvSpPr>
        <p:spPr bwMode="auto">
          <a:xfrm>
            <a:off x="4283561" y="3733800"/>
            <a:ext cx="391974" cy="1123424"/>
          </a:xfrm>
          <a:prstGeom prst="trapezoid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rapezoid 14"/>
          <p:cNvSpPr/>
          <p:nvPr/>
        </p:nvSpPr>
        <p:spPr bwMode="auto">
          <a:xfrm>
            <a:off x="5595212" y="3733800"/>
            <a:ext cx="391974" cy="1123424"/>
          </a:xfrm>
          <a:prstGeom prst="trapezoid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4019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 animBg="1"/>
      <p:bldP spid="14" grpId="0" animBg="1"/>
      <p:bldP spid="2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4160519" y="399871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5638800" y="313638"/>
            <a:ext cx="19050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239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13171" y="285071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711033" y="284711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1856510" y="2736272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HP001"/>
                <a:ea typeface="HP001"/>
              </a:rPr>
              <a:t>ʊ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0850" y="183600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2362200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2847109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7086600" y="284710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239000" y="26670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9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9800" y="183600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7703819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21"/>
          <a:stretch/>
        </p:blipFill>
        <p:spPr bwMode="auto">
          <a:xfrm>
            <a:off x="4526624" y="4419600"/>
            <a:ext cx="4286250" cy="1705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024860"/>
            <a:ext cx="266700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15" grpId="0"/>
      <p:bldP spid="16" grpId="0"/>
      <p:bldP spid="18" grpId="0"/>
      <p:bldP spid="21" grpId="0"/>
      <p:bldP spid="23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sz="4800" b="1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vi-VN" sz="4800" b="1" smtClean="0">
                <a:solidFill>
                  <a:srgbClr val="002060"/>
                </a:solidFill>
                <a:latin typeface="Comic Sans MS" pitchFamily="66" charset="0"/>
              </a:rPr>
              <a:t>âm </a:t>
            </a:r>
            <a:r>
              <a:rPr lang="vi-VN" sz="6000" b="1" smtClean="0">
                <a:solidFill>
                  <a:srgbClr val="FF0000"/>
                </a:solidFill>
                <a:latin typeface="Comic Sans MS" pitchFamily="66" charset="0"/>
              </a:rPr>
              <a:t>ơ</a:t>
            </a:r>
            <a:r>
              <a:rPr lang="vi-VN" sz="4800" b="1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5977" y="152400"/>
            <a:ext cx="75280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3600" b="1" smtClean="0">
                <a:solidFill>
                  <a:srgbClr val="000099"/>
                </a:solidFill>
                <a:latin typeface="HP001 4H Normal" pitchFamily="34" charset="0"/>
                <a:cs typeface="Arial" pitchFamily="34" charset="0"/>
              </a:rPr>
              <a:t>Thứ ba ngày 4 tháng 8 năm 2020 </a:t>
            </a:r>
            <a:endParaRPr lang="en-US" sz="3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06731" y="697789"/>
            <a:ext cx="2291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3600" b="1" smtClean="0">
                <a:solidFill>
                  <a:srgbClr val="000099"/>
                </a:solidFill>
                <a:latin typeface="HP001 4H Normal" pitchFamily="34" charset="0"/>
                <a:cs typeface="Arial" pitchFamily="34" charset="0"/>
              </a:rPr>
              <a:t>Tiếng Việt</a:t>
            </a:r>
            <a:endParaRPr lang="en-US" sz="3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68200" y="1344120"/>
            <a:ext cx="1677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3600" b="1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Bài 9: </a:t>
            </a:r>
            <a:endParaRPr lang="en-US" sz="3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4966849" y="922429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6673731" y="926618"/>
            <a:ext cx="60960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16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5810062" y="1368945"/>
            <a:ext cx="487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Ơ</a:t>
            </a:r>
            <a:endParaRPr lang="en-US" sz="32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881" y="1097626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1026" y="2730203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4881" y="1978155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71" y="3560499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đ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5924" y="113486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B050"/>
                </a:solidFill>
                <a:latin typeface=".VnAvant" pitchFamily="34" charset="0"/>
              </a:rPr>
              <a:t>a</a:t>
            </a:r>
            <a:endParaRPr lang="en-US" sz="48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5924" y="2739877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.VnAvant" pitchFamily="34" charset="0"/>
              </a:rPr>
              <a:t>ª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5924" y="1947329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B050"/>
                </a:solidFill>
                <a:latin typeface=".VnAvant" pitchFamily="34" charset="0"/>
              </a:rPr>
              <a:t>e</a:t>
            </a:r>
            <a:endParaRPr lang="en-US" sz="48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8543" y="3525461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B050"/>
                </a:solidFill>
                <a:latin typeface=".VnAvant" pitchFamily="34" charset="0"/>
              </a:rPr>
              <a:t>o</a:t>
            </a:r>
            <a:endParaRPr lang="en-US" sz="48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395" y="4267200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.VnAvant" pitchFamily="34" charset="0"/>
              </a:rPr>
              <a:t>«</a:t>
            </a:r>
          </a:p>
        </p:txBody>
      </p:sp>
    </p:spTree>
    <p:extLst>
      <p:ext uri="{BB962C8B-B14F-4D97-AF65-F5344CB8AC3E}">
        <p14:creationId xmlns:p14="http://schemas.microsoft.com/office/powerpoint/2010/main" val="338097904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5138</TotalTime>
  <Words>442</Words>
  <Application>Microsoft Office PowerPoint</Application>
  <PresentationFormat>On-screen Show (4:3)</PresentationFormat>
  <Paragraphs>183</Paragraphs>
  <Slides>35</Slides>
  <Notes>0</Notes>
  <HiddenSlides>0</HiddenSlides>
  <MMClips>5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Arial</vt:lpstr>
      <vt:lpstr>HP001</vt:lpstr>
      <vt:lpstr>Times New Roman</vt:lpstr>
      <vt:lpstr>HP001 4H Normal</vt:lpstr>
      <vt:lpstr>.VnAristote</vt:lpstr>
      <vt:lpstr>Comic Sans MS</vt:lpstr>
      <vt:lpstr>.VnUniverse</vt:lpstr>
      <vt:lpstr>Calibri</vt:lpstr>
      <vt:lpstr>.VnAvant</vt:lpstr>
      <vt:lpstr>Office Theme</vt:lpstr>
      <vt:lpstr>1_Default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ai</cp:lastModifiedBy>
  <cp:revision>272</cp:revision>
  <dcterms:created xsi:type="dcterms:W3CDTF">2006-08-16T00:00:00Z</dcterms:created>
  <dcterms:modified xsi:type="dcterms:W3CDTF">2020-08-03T16:11:46Z</dcterms:modified>
</cp:coreProperties>
</file>